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65" r:id="rId5"/>
    <p:sldId id="302" r:id="rId6"/>
    <p:sldId id="271" r:id="rId7"/>
    <p:sldId id="273" r:id="rId8"/>
    <p:sldId id="275" r:id="rId9"/>
    <p:sldId id="280" r:id="rId10"/>
    <p:sldId id="290" r:id="rId11"/>
    <p:sldId id="299" r:id="rId12"/>
    <p:sldId id="284" r:id="rId13"/>
    <p:sldId id="285" r:id="rId14"/>
    <p:sldId id="292" r:id="rId15"/>
    <p:sldId id="306" r:id="rId16"/>
    <p:sldId id="307" r:id="rId17"/>
    <p:sldId id="303" r:id="rId18"/>
    <p:sldId id="297" r:id="rId19"/>
    <p:sldId id="304" r:id="rId20"/>
    <p:sldId id="308" r:id="rId21"/>
    <p:sldId id="309" r:id="rId22"/>
    <p:sldId id="291" r:id="rId23"/>
    <p:sldId id="310" r:id="rId24"/>
    <p:sldId id="305" r:id="rId25"/>
    <p:sldId id="31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517" autoAdjust="0"/>
  </p:normalViewPr>
  <p:slideViewPr>
    <p:cSldViewPr snapToGrid="0">
      <p:cViewPr varScale="1">
        <p:scale>
          <a:sx n="106" d="100"/>
          <a:sy n="106" d="100"/>
        </p:scale>
        <p:origin x="65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125E7-4478-42DE-85FF-07F16CF42B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377A2-0351-4A14-AD6E-17EF76BE14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F6599-E503-4E30-86A9-52132CFE17F6}" type="datetimeFigureOut">
              <a:rPr lang="en-AU" smtClean="0"/>
              <a:t>26/11/2020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5DD31-D3DF-4D49-A5B0-89A9977F76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BFEF0-0FE3-4039-9C6C-A80E2A263F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B5F8F-629C-4970-8A29-3205B53279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576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9C552-BAD0-4A73-8238-128201FE4CBA}" type="datetimeFigureOut">
              <a:rPr lang="en-AU" smtClean="0"/>
              <a:t>26/11/2020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8491A-89FB-437D-9E62-B5F4C6C937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752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mpe/2014/284216/fig1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Control of a Rolling Balancing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Timothy Dunn 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r="1501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pic>
        <p:nvPicPr>
          <p:cNvPr id="4" name="DoD_vid">
            <a:hlinkClick r:id="" action="ppaction://media"/>
            <a:extLst>
              <a:ext uri="{FF2B5EF4-FFF2-40B4-BE49-F238E27FC236}">
                <a16:creationId xmlns:a16="http://schemas.microsoft.com/office/drawing/2014/main" id="{9BEEDA38-CFD9-46F8-955C-4661E625FC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589" t="1655" r="16252" b="1867"/>
          <a:stretch/>
        </p:blipFill>
        <p:spPr>
          <a:xfrm>
            <a:off x="6029728" y="1066376"/>
            <a:ext cx="4767623" cy="48480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Blob Detection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1C5E9-85D2-4D0C-B510-8CC4E872E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8" t="5466" r="11290" b="11961"/>
          <a:stretch/>
        </p:blipFill>
        <p:spPr>
          <a:xfrm>
            <a:off x="5390428" y="1249440"/>
            <a:ext cx="6046238" cy="450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94" y="640080"/>
            <a:ext cx="3901445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DC Motor System Identification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E03B9D-0651-4D35-876F-1FDA929C3E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87" y="447779"/>
            <a:ext cx="6192520" cy="1935480"/>
          </a:xfrm>
          <a:prstGeom prst="roundRect">
            <a:avLst>
              <a:gd name="adj" fmla="val 316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B6347-B58D-4227-8C8F-BA1FDCB1C7D6}"/>
              </a:ext>
            </a:extLst>
          </p:cNvPr>
          <p:cNvSpPr txBox="1"/>
          <p:nvPr/>
        </p:nvSpPr>
        <p:spPr>
          <a:xfrm>
            <a:off x="7535165" y="78447"/>
            <a:ext cx="175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DC Motor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3EC59-5845-4095-8692-6F6BA466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52" y="2628900"/>
            <a:ext cx="5334000" cy="4000500"/>
          </a:xfrm>
          <a:prstGeom prst="roundRect">
            <a:avLst>
              <a:gd name="adj" fmla="val 31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68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94" y="640080"/>
            <a:ext cx="3901445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Friction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7649B-2386-472E-B6A1-45FD20EBDD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92" y="1279373"/>
            <a:ext cx="6186910" cy="4446812"/>
          </a:xfrm>
          <a:prstGeom prst="roundRect">
            <a:avLst>
              <a:gd name="adj" fmla="val 217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53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94" y="640080"/>
            <a:ext cx="3901445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Final Motor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EC052-3881-4DBF-8C06-0A4171807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863" y="880028"/>
            <a:ext cx="6657368" cy="5245501"/>
          </a:xfrm>
          <a:prstGeom prst="roundRect">
            <a:avLst>
              <a:gd name="adj" fmla="val 222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493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Torque and Velocity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74296-9282-46FE-9614-8761660E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17070" y="4676612"/>
            <a:ext cx="1623069" cy="609600"/>
          </a:xfrm>
        </p:spPr>
        <p:txBody>
          <a:bodyPr>
            <a:normAutofit/>
          </a:bodyPr>
          <a:lstStyle/>
          <a:p>
            <a:r>
              <a:rPr lang="en-AU" dirty="0"/>
              <a:t>Torque Control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286FD-E73E-4119-93E3-E21643DB5E53}"/>
              </a:ext>
            </a:extLst>
          </p:cNvPr>
          <p:cNvCxnSpPr>
            <a:cxnSpLocks/>
          </p:cNvCxnSpPr>
          <p:nvPr/>
        </p:nvCxnSpPr>
        <p:spPr>
          <a:xfrm>
            <a:off x="3234086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8E8CD2-2B44-47B9-83EF-BC304377F8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" y="144245"/>
            <a:ext cx="5934790" cy="435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CEF717-DC29-4892-9A75-E5BC1CA878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44244"/>
            <a:ext cx="5934789" cy="435011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2AAC06-05B9-4617-A8E5-C32B898880A7}"/>
              </a:ext>
            </a:extLst>
          </p:cNvPr>
          <p:cNvSpPr txBox="1">
            <a:spLocks/>
          </p:cNvSpPr>
          <p:nvPr/>
        </p:nvSpPr>
        <p:spPr>
          <a:xfrm>
            <a:off x="8202974" y="4676612"/>
            <a:ext cx="1720835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Velocity Control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F420AD3-781E-4BF7-A74B-6F9384F5D80A}"/>
              </a:ext>
            </a:extLst>
          </p:cNvPr>
          <p:cNvSpPr txBox="1">
            <a:spLocks/>
          </p:cNvSpPr>
          <p:nvPr/>
        </p:nvSpPr>
        <p:spPr>
          <a:xfrm>
            <a:off x="183847" y="6264275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14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47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Results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1122" y="265683"/>
            <a:ext cx="6419903" cy="86370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Implementation complete, stability not achieved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omg">
            <a:hlinkClick r:id="" action="ppaction://media"/>
            <a:extLst>
              <a:ext uri="{FF2B5EF4-FFF2-40B4-BE49-F238E27FC236}">
                <a16:creationId xmlns:a16="http://schemas.microsoft.com/office/drawing/2014/main" id="{84B128AE-B4E8-459C-9E11-5D46B1DAF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7218" y="1302823"/>
            <a:ext cx="7052658" cy="52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YouTube Questions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284" y="2636954"/>
            <a:ext cx="7064526" cy="17316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“Were there problems arising from the image acquisition delay?”</a:t>
            </a:r>
          </a:p>
          <a:p>
            <a:pPr marL="0" indent="0">
              <a:lnSpc>
                <a:spcPct val="150000"/>
              </a:lnSpc>
              <a:buNone/>
            </a:pP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16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53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Control Frequency Limit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74296-9282-46FE-9614-8761660E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92618" y="4643407"/>
            <a:ext cx="2479217" cy="609600"/>
          </a:xfrm>
        </p:spPr>
        <p:txBody>
          <a:bodyPr>
            <a:normAutofit/>
          </a:bodyPr>
          <a:lstStyle/>
          <a:p>
            <a:r>
              <a:rPr lang="en-AU" dirty="0"/>
              <a:t>10Hz Control Frequency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286FD-E73E-4119-93E3-E21643DB5E53}"/>
              </a:ext>
            </a:extLst>
          </p:cNvPr>
          <p:cNvCxnSpPr>
            <a:cxnSpLocks/>
          </p:cNvCxnSpPr>
          <p:nvPr/>
        </p:nvCxnSpPr>
        <p:spPr>
          <a:xfrm>
            <a:off x="3234086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831AA5C-64C9-45DD-BBCF-964340420B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8" y="179853"/>
            <a:ext cx="5844163" cy="423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3C7A87-9DE3-4949-AC16-E47A1BC37C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87" y="179851"/>
            <a:ext cx="5844164" cy="42368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684DF44-856E-4BA9-B355-0971F9573762}"/>
              </a:ext>
            </a:extLst>
          </p:cNvPr>
          <p:cNvSpPr txBox="1">
            <a:spLocks/>
          </p:cNvSpPr>
          <p:nvPr/>
        </p:nvSpPr>
        <p:spPr>
          <a:xfrm>
            <a:off x="7820167" y="4643407"/>
            <a:ext cx="2479217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9Hz Control Frequency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E943792-5C2A-48B5-B402-96A067475457}"/>
              </a:ext>
            </a:extLst>
          </p:cNvPr>
          <p:cNvSpPr txBox="1">
            <a:spLocks/>
          </p:cNvSpPr>
          <p:nvPr/>
        </p:nvSpPr>
        <p:spPr>
          <a:xfrm>
            <a:off x="183847" y="6264275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17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7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YouTube Questions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284" y="2283271"/>
            <a:ext cx="7064526" cy="24390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“What do you think is the cause of the delay between events occurring and frames capturing that event?”</a:t>
            </a:r>
          </a:p>
          <a:p>
            <a:pPr marL="0" indent="0">
              <a:lnSpc>
                <a:spcPct val="150000"/>
              </a:lnSpc>
              <a:buNone/>
            </a:pP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18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645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7" y="640080"/>
            <a:ext cx="4530591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The Cameras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Microsoft LifeCam VX-3000 is a webcam produced by the world-renowned brand  to make your video chats cheery. | Install Drivers">
            <a:extLst>
              <a:ext uri="{FF2B5EF4-FFF2-40B4-BE49-F238E27FC236}">
                <a16:creationId xmlns:a16="http://schemas.microsoft.com/office/drawing/2014/main" id="{B6249324-EDF7-4076-876B-9C311F12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19" y="369326"/>
            <a:ext cx="2524042" cy="2524042"/>
          </a:xfrm>
          <a:prstGeom prst="roundRect">
            <a:avLst>
              <a:gd name="adj" fmla="val 547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berry Pi Camera Pinout - Arducam">
            <a:extLst>
              <a:ext uri="{FF2B5EF4-FFF2-40B4-BE49-F238E27FC236}">
                <a16:creationId xmlns:a16="http://schemas.microsoft.com/office/drawing/2014/main" id="{3A051948-E007-47D0-B582-94C047E2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2239686"/>
            <a:ext cx="4801250" cy="438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476C0D-FE84-4320-9650-C87E2B4342BA}"/>
              </a:ext>
            </a:extLst>
          </p:cNvPr>
          <p:cNvSpPr txBox="1"/>
          <p:nvPr/>
        </p:nvSpPr>
        <p:spPr>
          <a:xfrm>
            <a:off x="5313774" y="6556802"/>
            <a:ext cx="6787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https://www.arducam.com/wp-content/uploads/2020/02/raspberry-pi-camera-pinout-camera-2.png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DE58D-D294-4B50-8096-2137FD70B0C0}"/>
              </a:ext>
            </a:extLst>
          </p:cNvPr>
          <p:cNvSpPr txBox="1"/>
          <p:nvPr/>
        </p:nvSpPr>
        <p:spPr>
          <a:xfrm>
            <a:off x="7715661" y="547946"/>
            <a:ext cx="1868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Microsoft </a:t>
            </a:r>
          </a:p>
          <a:p>
            <a:r>
              <a:rPr lang="en-AU" dirty="0">
                <a:solidFill>
                  <a:schemeClr val="bg1"/>
                </a:solidFill>
              </a:rPr>
              <a:t>VX3000 Webcam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C9B49-EBB1-4920-8B59-278922ADE9B6}"/>
              </a:ext>
            </a:extLst>
          </p:cNvPr>
          <p:cNvSpPr txBox="1"/>
          <p:nvPr/>
        </p:nvSpPr>
        <p:spPr>
          <a:xfrm>
            <a:off x="5658390" y="3788212"/>
            <a:ext cx="147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Raspberry Pi 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223994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What’s In Store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431" y="1761585"/>
            <a:ext cx="5834231" cy="348238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Project summary and update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Progress video questions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Open questions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741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Image Stream Process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286FD-E73E-4119-93E3-E21643DB5E53}"/>
              </a:ext>
            </a:extLst>
          </p:cNvPr>
          <p:cNvCxnSpPr>
            <a:cxnSpLocks/>
          </p:cNvCxnSpPr>
          <p:nvPr/>
        </p:nvCxnSpPr>
        <p:spPr>
          <a:xfrm>
            <a:off x="3234086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E943792-5C2A-48B5-B402-96A067475457}"/>
              </a:ext>
            </a:extLst>
          </p:cNvPr>
          <p:cNvSpPr txBox="1">
            <a:spLocks/>
          </p:cNvSpPr>
          <p:nvPr/>
        </p:nvSpPr>
        <p:spPr>
          <a:xfrm>
            <a:off x="183847" y="6264275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20</a:t>
            </a:fld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75AFA4-00F9-473B-AEDB-8450098E6387}"/>
              </a:ext>
            </a:extLst>
          </p:cNvPr>
          <p:cNvCxnSpPr/>
          <p:nvPr/>
        </p:nvCxnSpPr>
        <p:spPr>
          <a:xfrm>
            <a:off x="1008138" y="3429000"/>
            <a:ext cx="1049296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1BC03C-A401-4647-805B-DB753560A2D2}"/>
              </a:ext>
            </a:extLst>
          </p:cNvPr>
          <p:cNvSpPr txBox="1"/>
          <p:nvPr/>
        </p:nvSpPr>
        <p:spPr>
          <a:xfrm>
            <a:off x="11036659" y="342899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EA6DBD-EC6A-4733-9DB1-AEDBADE64E43}"/>
              </a:ext>
            </a:extLst>
          </p:cNvPr>
          <p:cNvCxnSpPr>
            <a:cxnSpLocks/>
          </p:cNvCxnSpPr>
          <p:nvPr/>
        </p:nvCxnSpPr>
        <p:spPr>
          <a:xfrm flipV="1">
            <a:off x="2263252" y="2473651"/>
            <a:ext cx="0" cy="95966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425CA3-E1A5-4B45-8785-838AE120D9F8}"/>
              </a:ext>
            </a:extLst>
          </p:cNvPr>
          <p:cNvCxnSpPr>
            <a:cxnSpLocks/>
          </p:cNvCxnSpPr>
          <p:nvPr/>
        </p:nvCxnSpPr>
        <p:spPr>
          <a:xfrm flipV="1">
            <a:off x="1017191" y="2469331"/>
            <a:ext cx="0" cy="95966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3712AC-3AFA-403B-B977-522A5C70E5FB}"/>
              </a:ext>
            </a:extLst>
          </p:cNvPr>
          <p:cNvSpPr txBox="1"/>
          <p:nvPr/>
        </p:nvSpPr>
        <p:spPr>
          <a:xfrm>
            <a:off x="1089180" y="2650206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Exposure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74438D-21A9-4F44-BD2D-02FD2E39076A}"/>
              </a:ext>
            </a:extLst>
          </p:cNvPr>
          <p:cNvSpPr txBox="1"/>
          <p:nvPr/>
        </p:nvSpPr>
        <p:spPr>
          <a:xfrm>
            <a:off x="1165267" y="3416780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~100us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D026A7-95C2-435F-AE8B-B1A646843D21}"/>
              </a:ext>
            </a:extLst>
          </p:cNvPr>
          <p:cNvCxnSpPr>
            <a:cxnSpLocks/>
          </p:cNvCxnSpPr>
          <p:nvPr/>
        </p:nvCxnSpPr>
        <p:spPr>
          <a:xfrm flipV="1">
            <a:off x="4713005" y="2465283"/>
            <a:ext cx="0" cy="95966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DA9941-DD27-4EC1-9ABB-A60567063708}"/>
              </a:ext>
            </a:extLst>
          </p:cNvPr>
          <p:cNvSpPr txBox="1"/>
          <p:nvPr/>
        </p:nvSpPr>
        <p:spPr>
          <a:xfrm>
            <a:off x="2867733" y="2636118"/>
            <a:ext cx="1233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Post-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processing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C1B96C-83D4-459C-B922-A1076933325A}"/>
              </a:ext>
            </a:extLst>
          </p:cNvPr>
          <p:cNvCxnSpPr>
            <a:cxnSpLocks/>
          </p:cNvCxnSpPr>
          <p:nvPr/>
        </p:nvCxnSpPr>
        <p:spPr>
          <a:xfrm flipV="1">
            <a:off x="5883655" y="2465282"/>
            <a:ext cx="0" cy="95966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3DA1681-BCED-47F5-9748-14D4F9A0F24F}"/>
              </a:ext>
            </a:extLst>
          </p:cNvPr>
          <p:cNvSpPr txBox="1"/>
          <p:nvPr/>
        </p:nvSpPr>
        <p:spPr>
          <a:xfrm>
            <a:off x="4761047" y="2794745"/>
            <a:ext cx="102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Transmit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74F4C6-A43D-4E0C-9E38-2C32FCA5E626}"/>
              </a:ext>
            </a:extLst>
          </p:cNvPr>
          <p:cNvSpPr txBox="1"/>
          <p:nvPr/>
        </p:nvSpPr>
        <p:spPr>
          <a:xfrm>
            <a:off x="2917667" y="342495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&lt;33ms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259ECF-69D8-4BF0-B00D-6C6D33A5D1A2}"/>
              </a:ext>
            </a:extLst>
          </p:cNvPr>
          <p:cNvSpPr txBox="1"/>
          <p:nvPr/>
        </p:nvSpPr>
        <p:spPr>
          <a:xfrm>
            <a:off x="4897590" y="343304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&lt;5ms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0B37FC-3007-42AA-A94F-F2FC03CFD3F3}"/>
              </a:ext>
            </a:extLst>
          </p:cNvPr>
          <p:cNvSpPr txBox="1"/>
          <p:nvPr/>
        </p:nvSpPr>
        <p:spPr>
          <a:xfrm>
            <a:off x="95048" y="2658900"/>
            <a:ext cx="82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Event </a:t>
            </a:r>
          </a:p>
          <a:p>
            <a:r>
              <a:rPr lang="en-AU" dirty="0">
                <a:solidFill>
                  <a:schemeClr val="bg1"/>
                </a:solidFill>
              </a:rPr>
              <a:t>occurs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018B45-40CA-4AD7-A49C-E1DBCF60199D}"/>
              </a:ext>
            </a:extLst>
          </p:cNvPr>
          <p:cNvCxnSpPr>
            <a:cxnSpLocks/>
          </p:cNvCxnSpPr>
          <p:nvPr/>
        </p:nvCxnSpPr>
        <p:spPr>
          <a:xfrm flipV="1">
            <a:off x="10254970" y="2473650"/>
            <a:ext cx="0" cy="95966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A0451B-7C3F-489D-A79A-2A74A119BAD9}"/>
              </a:ext>
            </a:extLst>
          </p:cNvPr>
          <p:cNvSpPr txBox="1"/>
          <p:nvPr/>
        </p:nvSpPr>
        <p:spPr>
          <a:xfrm>
            <a:off x="10290626" y="2637627"/>
            <a:ext cx="104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Frame </a:t>
            </a:r>
          </a:p>
          <a:p>
            <a:r>
              <a:rPr lang="en-AU" dirty="0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DC315A-CB64-43E3-8540-400E59C6F35F}"/>
              </a:ext>
            </a:extLst>
          </p:cNvPr>
          <p:cNvSpPr txBox="1"/>
          <p:nvPr/>
        </p:nvSpPr>
        <p:spPr>
          <a:xfrm>
            <a:off x="7797217" y="276241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060445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YouTube Questions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513" y="3002981"/>
            <a:ext cx="7272067" cy="9995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“What made you choose LQR over MPC?”</a:t>
            </a:r>
          </a:p>
          <a:p>
            <a:pPr marL="0" indent="0">
              <a:lnSpc>
                <a:spcPct val="150000"/>
              </a:lnSpc>
              <a:buNone/>
            </a:pP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21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41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513" y="3002981"/>
            <a:ext cx="7272067" cy="9995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22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76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Under-Actuated Systems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710A05E4-16E3-4F3A-8637-9228DED12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232" y="640080"/>
            <a:ext cx="5933872" cy="5577840"/>
          </a:xfrm>
          <a:prstGeom prst="roundRect">
            <a:avLst>
              <a:gd name="adj" fmla="val 99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1E25F6-9F1C-41FE-A5D2-E0E41AD2CC2E}"/>
              </a:ext>
            </a:extLst>
          </p:cNvPr>
          <p:cNvSpPr txBox="1"/>
          <p:nvPr/>
        </p:nvSpPr>
        <p:spPr>
          <a:xfrm>
            <a:off x="5979660" y="6246911"/>
            <a:ext cx="4881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https://www.hindawi.com/journals/mpe/2014/284216/fig1/</a:t>
            </a:r>
            <a:endParaRPr lang="en-A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412A353-1BEF-459F-B13F-3CE16E8A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3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7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8" y="640080"/>
            <a:ext cx="3820247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Prehensile Manipulation</a:t>
            </a:r>
            <a:endParaRPr lang="en-US" sz="4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picture containing person&#10;&#10;Description automatically generated">
            <a:extLst>
              <a:ext uri="{FF2B5EF4-FFF2-40B4-BE49-F238E27FC236}">
                <a16:creationId xmlns:a16="http://schemas.microsoft.com/office/drawing/2014/main" id="{B166AC30-0F8D-4A46-9777-1C255689A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4336" y="424434"/>
            <a:ext cx="3580457" cy="3868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B36AD902-494D-4C4A-A4C7-9EF6131A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804150"/>
            <a:ext cx="3657402" cy="36574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9047A7-4AA6-430E-9235-C5484CA68C5E}"/>
              </a:ext>
            </a:extLst>
          </p:cNvPr>
          <p:cNvSpPr txBox="1"/>
          <p:nvPr/>
        </p:nvSpPr>
        <p:spPr>
          <a:xfrm>
            <a:off x="5313774" y="6493773"/>
            <a:ext cx="6787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https://www.robotics.org/blog-article.cfm/The-Emergence-of-Smart-Collaborative-Robot-Grippers/107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E675AE-0676-4984-82D9-02E63D534D05}"/>
              </a:ext>
            </a:extLst>
          </p:cNvPr>
          <p:cNvSpPr/>
          <p:nvPr/>
        </p:nvSpPr>
        <p:spPr>
          <a:xfrm>
            <a:off x="4677661" y="-32221"/>
            <a:ext cx="7261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https://www.researchgate.net/publication/310751102_Robot_Control_for_Nonprehensile_Dynamic_Manipulation_Tasks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F57AA7D0-3B32-4484-9E9C-B1BA80E8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4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1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Modelling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C072CBB-86CB-437E-AF30-2DA92E52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5</a:t>
            </a:fld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C3A93-0B10-45A9-8878-4BB6724B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43" y="307822"/>
            <a:ext cx="5787007" cy="4637313"/>
          </a:xfrm>
          <a:prstGeom prst="roundRect">
            <a:avLst>
              <a:gd name="adj" fmla="val 42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B4F156-8CAC-4C00-AD49-8E69461DBC9F}"/>
                  </a:ext>
                </a:extLst>
              </p:cNvPr>
              <p:cNvSpPr txBox="1"/>
              <p:nvPr/>
            </p:nvSpPr>
            <p:spPr>
              <a:xfrm>
                <a:off x="4815766" y="5176686"/>
                <a:ext cx="7104702" cy="1371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AU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AU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AU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AU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MU Serif" panose="02000603000000000000" pitchFamily="2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A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AU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AU" sz="1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AU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  <m:r>
                                  <a:rPr lang="en-AU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AU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ϕ</m:t>
                                </m:r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A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B4F156-8CAC-4C00-AD49-8E69461D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766" y="5176686"/>
                <a:ext cx="7104702" cy="1371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85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Control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8752D-D42D-4CEC-8812-FE1A03E6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857" y="828511"/>
            <a:ext cx="7131380" cy="5348535"/>
          </a:xfrm>
          <a:prstGeom prst="roundRect">
            <a:avLst>
              <a:gd name="adj" fmla="val 407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C93A56-8232-45ED-9BBC-7336F909E666}"/>
              </a:ext>
            </a:extLst>
          </p:cNvPr>
          <p:cNvSpPr/>
          <p:nvPr/>
        </p:nvSpPr>
        <p:spPr>
          <a:xfrm>
            <a:off x="8315864" y="926499"/>
            <a:ext cx="3347049" cy="257627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DoD_vid">
            <a:hlinkClick r:id="" action="ppaction://media"/>
            <a:extLst>
              <a:ext uri="{FF2B5EF4-FFF2-40B4-BE49-F238E27FC236}">
                <a16:creationId xmlns:a16="http://schemas.microsoft.com/office/drawing/2014/main" id="{F0CB8CDA-C6E2-424D-BFE4-FFC46BFF4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053" t="16028" r="17220" b="16832"/>
          <a:stretch/>
        </p:blipFill>
        <p:spPr>
          <a:xfrm>
            <a:off x="8624742" y="905595"/>
            <a:ext cx="3131389" cy="2596540"/>
          </a:xfrm>
          <a:prstGeom prst="roundRect">
            <a:avLst>
              <a:gd name="adj" fmla="val 3956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344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Experiment Apparatus Design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02C5A6-1113-4CBA-9FC5-C881EE06DFE8}"/>
              </a:ext>
            </a:extLst>
          </p:cNvPr>
          <p:cNvCxnSpPr>
            <a:cxnSpLocks/>
          </p:cNvCxnSpPr>
          <p:nvPr/>
        </p:nvCxnSpPr>
        <p:spPr>
          <a:xfrm>
            <a:off x="2891246" y="6446838"/>
            <a:ext cx="81836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5B3A62A-B89A-444C-B98C-1D681C75A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4" y="605771"/>
            <a:ext cx="3533497" cy="3304449"/>
          </a:xfrm>
          <a:prstGeom prst="roundRect">
            <a:avLst>
              <a:gd name="adj" fmla="val 428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picture containing sitting, small, laying, table&#10;&#10;Description automatically generated">
            <a:extLst>
              <a:ext uri="{FF2B5EF4-FFF2-40B4-BE49-F238E27FC236}">
                <a16:creationId xmlns:a16="http://schemas.microsoft.com/office/drawing/2014/main" id="{97A0ED66-2657-45BE-ACBB-FCB86A57B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8" r="11104"/>
          <a:stretch/>
        </p:blipFill>
        <p:spPr>
          <a:xfrm>
            <a:off x="4172119" y="200750"/>
            <a:ext cx="3847761" cy="4114492"/>
          </a:xfrm>
          <a:prstGeom prst="roundRect">
            <a:avLst>
              <a:gd name="adj" fmla="val 3750"/>
            </a:avLst>
          </a:prstGeom>
          <a:ln>
            <a:noFill/>
          </a:ln>
          <a:effectLst/>
        </p:spPr>
      </p:pic>
      <p:pic>
        <p:nvPicPr>
          <p:cNvPr id="9" name="Picture 8" descr="A picture containing sitting, small, table, open&#10;&#10;Description automatically generated">
            <a:extLst>
              <a:ext uri="{FF2B5EF4-FFF2-40B4-BE49-F238E27FC236}">
                <a16:creationId xmlns:a16="http://schemas.microsoft.com/office/drawing/2014/main" id="{827FDA81-C3DC-4191-8F79-81451A7C8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8"/>
          <a:stretch/>
        </p:blipFill>
        <p:spPr>
          <a:xfrm>
            <a:off x="8381548" y="200750"/>
            <a:ext cx="3573189" cy="4114492"/>
          </a:xfrm>
          <a:prstGeom prst="roundRect">
            <a:avLst>
              <a:gd name="adj" fmla="val 375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AEFAB18-1F74-439E-AD1F-F5E4450316D0}"/>
              </a:ext>
            </a:extLst>
          </p:cNvPr>
          <p:cNvSpPr txBox="1">
            <a:spLocks/>
          </p:cNvSpPr>
          <p:nvPr/>
        </p:nvSpPr>
        <p:spPr>
          <a:xfrm>
            <a:off x="183847" y="6264275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7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68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State Estimation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7085" y="2142841"/>
            <a:ext cx="6072924" cy="27198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Bottom disk: rotary encoder on motor shaft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Top disk: computer vision process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8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27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Saturation Thresholding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74296-9282-46FE-9614-8761660E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3709" y="3795252"/>
            <a:ext cx="4864929" cy="609600"/>
          </a:xfrm>
        </p:spPr>
        <p:txBody>
          <a:bodyPr>
            <a:normAutofit/>
          </a:bodyPr>
          <a:lstStyle/>
          <a:p>
            <a:r>
              <a:rPr lang="en-AU" dirty="0"/>
              <a:t>Hue, Saturation and Value (HSV) Representation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4B182C0-C660-4E48-B3BB-938374ED733E}"/>
              </a:ext>
            </a:extLst>
          </p:cNvPr>
          <p:cNvSpPr txBox="1">
            <a:spLocks/>
          </p:cNvSpPr>
          <p:nvPr/>
        </p:nvSpPr>
        <p:spPr>
          <a:xfrm>
            <a:off x="7810973" y="3795252"/>
            <a:ext cx="2400045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84C2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Binary Representation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286FD-E73E-4119-93E3-E21643DB5E53}"/>
              </a:ext>
            </a:extLst>
          </p:cNvPr>
          <p:cNvCxnSpPr>
            <a:cxnSpLocks/>
          </p:cNvCxnSpPr>
          <p:nvPr/>
        </p:nvCxnSpPr>
        <p:spPr>
          <a:xfrm>
            <a:off x="3234086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DC03C43-1CAF-48AC-A953-D79F5A2B3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5523" r="10912" b="11666"/>
          <a:stretch/>
        </p:blipFill>
        <p:spPr>
          <a:xfrm>
            <a:off x="1179810" y="471315"/>
            <a:ext cx="4312725" cy="3229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FD29B4-DAC4-4636-8350-F437BEA18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3" t="5044" r="11025" b="11506"/>
          <a:stretch/>
        </p:blipFill>
        <p:spPr>
          <a:xfrm>
            <a:off x="6840097" y="471315"/>
            <a:ext cx="4312725" cy="3245404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AD22F8A-AA29-42F5-9231-27F628800915}"/>
              </a:ext>
            </a:extLst>
          </p:cNvPr>
          <p:cNvSpPr txBox="1">
            <a:spLocks/>
          </p:cNvSpPr>
          <p:nvPr/>
        </p:nvSpPr>
        <p:spPr>
          <a:xfrm>
            <a:off x="183847" y="6264275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9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0463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Widescreen</PresentationFormat>
  <Paragraphs>81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Calibri</vt:lpstr>
      <vt:lpstr>Cambria Math</vt:lpstr>
      <vt:lpstr>Franklin Gothic Book</vt:lpstr>
      <vt:lpstr>1_RetrospectVTI</vt:lpstr>
      <vt:lpstr>Control of a Rolling Balancing System</vt:lpstr>
      <vt:lpstr>What’s In Store</vt:lpstr>
      <vt:lpstr>Under-Actuated Systems</vt:lpstr>
      <vt:lpstr>Prehensile Manipulation</vt:lpstr>
      <vt:lpstr>Modelling</vt:lpstr>
      <vt:lpstr>Control</vt:lpstr>
      <vt:lpstr>Experiment Apparatus Design</vt:lpstr>
      <vt:lpstr>State Estimation</vt:lpstr>
      <vt:lpstr>Saturation Thresholding</vt:lpstr>
      <vt:lpstr>Blob Detection</vt:lpstr>
      <vt:lpstr>DC Motor System Identification</vt:lpstr>
      <vt:lpstr>Friction Model</vt:lpstr>
      <vt:lpstr>Final Motor Model</vt:lpstr>
      <vt:lpstr>Torque and Velocity Control</vt:lpstr>
      <vt:lpstr>Results</vt:lpstr>
      <vt:lpstr>YouTube Questions</vt:lpstr>
      <vt:lpstr>Control Frequency Limit</vt:lpstr>
      <vt:lpstr>YouTube Questions</vt:lpstr>
      <vt:lpstr>The Cameras</vt:lpstr>
      <vt:lpstr>Image Stream Process</vt:lpstr>
      <vt:lpstr>YouTube Questions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2020-06-15T01:26:22Z</dcterms:created>
  <dcterms:modified xsi:type="dcterms:W3CDTF">2020-11-26T05:52:20Z</dcterms:modified>
</cp:coreProperties>
</file>